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648" r:id="rId1"/>
  </p:sldMasterIdLst>
  <p:notesMasterIdLst>
    <p:notesMasterId r:id="rId22"/>
  </p:notesMasterIdLst>
  <p:handoutMasterIdLst>
    <p:handoutMasterId r:id="rId23"/>
  </p:handoutMasterIdLst>
  <p:sldIdLst>
    <p:sldId id="457" r:id="rId2"/>
    <p:sldId id="999" r:id="rId3"/>
    <p:sldId id="1000" r:id="rId4"/>
    <p:sldId id="1018" r:id="rId5"/>
    <p:sldId id="998" r:id="rId6"/>
    <p:sldId id="994" r:id="rId7"/>
    <p:sldId id="1022" r:id="rId8"/>
    <p:sldId id="1017" r:id="rId9"/>
    <p:sldId id="1006" r:id="rId10"/>
    <p:sldId id="1019" r:id="rId11"/>
    <p:sldId id="1020" r:id="rId12"/>
    <p:sldId id="1021" r:id="rId13"/>
    <p:sldId id="1011" r:id="rId14"/>
    <p:sldId id="1012" r:id="rId15"/>
    <p:sldId id="1013" r:id="rId16"/>
    <p:sldId id="1014" r:id="rId17"/>
    <p:sldId id="1002" r:id="rId18"/>
    <p:sldId id="1003" r:id="rId19"/>
    <p:sldId id="997" r:id="rId20"/>
    <p:sldId id="967" r:id="rId21"/>
  </p:sldIdLst>
  <p:sldSz cx="9906000" cy="6858000" type="A4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  <a:srgbClr val="3333FF"/>
    <a:srgbClr val="FF0000"/>
    <a:srgbClr val="009999"/>
    <a:srgbClr val="00FF99"/>
    <a:srgbClr val="FF9900"/>
    <a:srgbClr val="2A0054"/>
    <a:srgbClr val="240048"/>
    <a:srgbClr val="000000"/>
    <a:srgbClr val="33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67" autoAdjust="0"/>
    <p:restoredTop sz="99700" autoAdjust="0"/>
  </p:normalViewPr>
  <p:slideViewPr>
    <p:cSldViewPr>
      <p:cViewPr>
        <p:scale>
          <a:sx n="85" d="100"/>
          <a:sy n="85" d="100"/>
        </p:scale>
        <p:origin x="-390" y="-53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CDC\Investment%20Data\data%202008-2013%20CIB&amp;SEZ(1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CDC\Investment%20Data\data%202008-2013%20CIB&amp;SEZ(1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CDC\Investment%20Data\data%202008-2013%20CIB&amp;SEZ(1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CDC\Investment%20Data\data%202008-2013%20CIB&amp;SEZ(1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CDC\Investment%20Data\Japapn%20Investment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0256410256410305E-2"/>
                  <c:y val="-1.6711427853344705E-2"/>
                </c:manualLayout>
              </c:layout>
              <c:showVal val="1"/>
            </c:dLbl>
            <c:dLbl>
              <c:idx val="1"/>
              <c:layout>
                <c:manualLayout>
                  <c:x val="-1.2820512820512803E-3"/>
                  <c:y val="-3.819754937907361E-2"/>
                </c:manualLayout>
              </c:layout>
              <c:showVal val="1"/>
            </c:dLbl>
            <c:dLbl>
              <c:idx val="3"/>
              <c:layout>
                <c:manualLayout>
                  <c:x val="1.0256410256410305E-2"/>
                  <c:y val="-4.5359589887650022E-2"/>
                </c:manualLayout>
              </c:layout>
              <c:showVal val="1"/>
            </c:dLbl>
            <c:dLbl>
              <c:idx val="4"/>
              <c:layout>
                <c:manualLayout>
                  <c:x val="6.4102564102563337E-3"/>
                  <c:y val="-4.0584896215265807E-2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-1.1936734180960407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'By Year'!$A$6:$A$11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Jan-Apr 2014</c:v>
                </c:pt>
              </c:strCache>
            </c:strRef>
          </c:cat>
          <c:val>
            <c:numRef>
              <c:f>'By Year'!$B$6:$B$11</c:f>
              <c:numCache>
                <c:formatCode>_-* #,##0_-;\-* #,##0_-;_-* "-"??_-;_-@_-</c:formatCode>
                <c:ptCount val="6"/>
                <c:pt idx="0">
                  <c:v>6309435594</c:v>
                </c:pt>
                <c:pt idx="1">
                  <c:v>3029497633.9999995</c:v>
                </c:pt>
                <c:pt idx="2">
                  <c:v>7984908645</c:v>
                </c:pt>
                <c:pt idx="3">
                  <c:v>2965537652.0000005</c:v>
                </c:pt>
                <c:pt idx="4">
                  <c:v>4962206299</c:v>
                </c:pt>
                <c:pt idx="5" formatCode="#,##0">
                  <c:v>633686775</c:v>
                </c:pt>
              </c:numCache>
            </c:numRef>
          </c:val>
        </c:ser>
        <c:shape val="box"/>
        <c:axId val="82263424"/>
        <c:axId val="82497920"/>
        <c:axId val="0"/>
      </c:bar3DChart>
      <c:catAx>
        <c:axId val="822634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2497920"/>
        <c:crosses val="autoZero"/>
        <c:auto val="1"/>
        <c:lblAlgn val="ctr"/>
        <c:lblOffset val="100"/>
      </c:catAx>
      <c:valAx>
        <c:axId val="82497920"/>
        <c:scaling>
          <c:orientation val="minMax"/>
        </c:scaling>
        <c:axPos val="l"/>
        <c:majorGridlines/>
        <c:numFmt formatCode="_-* #,##0_-;\-* #,##0_-;_-* &quot;-&quot;??_-;_-@_-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226342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v>Outside SEZ</c:v>
          </c:tx>
          <c:dLbls>
            <c:dLbl>
              <c:idx val="0"/>
              <c:layout>
                <c:manualLayout>
                  <c:x val="8.974358974358972E-3"/>
                  <c:y val="-0.11519607843137306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0.20098039215686311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Sheet6!$D$23:$D$28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Jan-Apr 2014</c:v>
                </c:pt>
              </c:strCache>
            </c:strRef>
          </c:cat>
          <c:val>
            <c:numRef>
              <c:f>Sheet6!$E$23:$E$28</c:f>
              <c:numCache>
                <c:formatCode>#,##0</c:formatCode>
                <c:ptCount val="6"/>
                <c:pt idx="0">
                  <c:v>6039038032.000001</c:v>
                </c:pt>
                <c:pt idx="1">
                  <c:v>2943571767.000001</c:v>
                </c:pt>
                <c:pt idx="2">
                  <c:v>7312215786.9999981</c:v>
                </c:pt>
                <c:pt idx="3">
                  <c:v>2511763170.9999995</c:v>
                </c:pt>
                <c:pt idx="4">
                  <c:v>4775157499.000001</c:v>
                </c:pt>
                <c:pt idx="5">
                  <c:v>561440900.99999988</c:v>
                </c:pt>
              </c:numCache>
            </c:numRef>
          </c:val>
        </c:ser>
        <c:ser>
          <c:idx val="1"/>
          <c:order val="1"/>
          <c:tx>
            <c:v>Inside SEZ</c:v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0256410256410303E-2"/>
                  <c:y val="-5.6372549019607907E-2"/>
                </c:manualLayout>
              </c:layout>
              <c:showVal val="1"/>
            </c:dLbl>
            <c:dLbl>
              <c:idx val="1"/>
              <c:layout>
                <c:manualLayout>
                  <c:x val="1.0256410256410303E-2"/>
                  <c:y val="-4.6568627450980518E-2"/>
                </c:manualLayout>
              </c:layout>
              <c:showVal val="1"/>
            </c:dLbl>
            <c:dLbl>
              <c:idx val="3"/>
              <c:layout>
                <c:manualLayout>
                  <c:x val="5.1282051282051317E-3"/>
                  <c:y val="-8.3333333333333329E-2"/>
                </c:manualLayout>
              </c:layout>
              <c:showVal val="1"/>
            </c:dLbl>
            <c:dLbl>
              <c:idx val="4"/>
              <c:layout>
                <c:manualLayout>
                  <c:x val="2.5641025641025715E-3"/>
                  <c:y val="-6.6176470588235337E-2"/>
                </c:manualLayout>
              </c:layout>
              <c:showVal val="1"/>
            </c:dLbl>
            <c:dLbl>
              <c:idx val="5"/>
              <c:layout>
                <c:manualLayout>
                  <c:x val="3.8461538461538511E-3"/>
                  <c:y val="-4.41176470588237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Sheet6!$D$23:$D$28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Jan-Apr 2014</c:v>
                </c:pt>
              </c:strCache>
            </c:strRef>
          </c:cat>
          <c:val>
            <c:numRef>
              <c:f>Sheet6!$F$23:$F$28</c:f>
              <c:numCache>
                <c:formatCode>#,##0</c:formatCode>
                <c:ptCount val="6"/>
                <c:pt idx="0">
                  <c:v>270397562</c:v>
                </c:pt>
                <c:pt idx="1">
                  <c:v>85925867.000000015</c:v>
                </c:pt>
                <c:pt idx="2">
                  <c:v>672692858</c:v>
                </c:pt>
                <c:pt idx="3">
                  <c:v>453774480.99999988</c:v>
                </c:pt>
                <c:pt idx="4">
                  <c:v>187048800.00000003</c:v>
                </c:pt>
                <c:pt idx="5">
                  <c:v>72245873.999999985</c:v>
                </c:pt>
              </c:numCache>
            </c:numRef>
          </c:val>
        </c:ser>
        <c:shape val="box"/>
        <c:axId val="53032832"/>
        <c:axId val="53034368"/>
        <c:axId val="0"/>
      </c:bar3DChart>
      <c:catAx>
        <c:axId val="53032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3034368"/>
        <c:crosses val="autoZero"/>
        <c:auto val="1"/>
        <c:lblAlgn val="ctr"/>
        <c:lblOffset val="100"/>
      </c:catAx>
      <c:valAx>
        <c:axId val="5303436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30328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rAngAx val="1"/>
    </c:view3D>
    <c:plotArea>
      <c:layout/>
      <c:bar3DChart>
        <c:barDir val="bar"/>
        <c:grouping val="percentStacked"/>
        <c:ser>
          <c:idx val="0"/>
          <c:order val="0"/>
          <c:tx>
            <c:v>Local Investments</c:v>
          </c:tx>
          <c:spPr>
            <a:solidFill>
              <a:srgbClr val="00B050"/>
            </a:solidFill>
          </c:spPr>
          <c:cat>
            <c:strRef>
              <c:f>Sheet4!$N$23:$N$28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Jan-Apr 2014</c:v>
                </c:pt>
              </c:strCache>
            </c:strRef>
          </c:cat>
          <c:val>
            <c:numRef>
              <c:f>Sheet4!$Q$23:$Q$28</c:f>
              <c:numCache>
                <c:formatCode>_-* #,##0_-;\-* #,##0_-;_-* "-"??_-;_-@_-</c:formatCode>
                <c:ptCount val="6"/>
                <c:pt idx="0">
                  <c:v>3836767784.7114</c:v>
                </c:pt>
                <c:pt idx="1">
                  <c:v>451698097.22939986</c:v>
                </c:pt>
                <c:pt idx="2">
                  <c:v>2376308812.7519999</c:v>
                </c:pt>
                <c:pt idx="3">
                  <c:v>1247898243.9615996</c:v>
                </c:pt>
                <c:pt idx="4">
                  <c:v>3314753807.7319999</c:v>
                </c:pt>
                <c:pt idx="5">
                  <c:v>139918039.92000005</c:v>
                </c:pt>
              </c:numCache>
            </c:numRef>
          </c:val>
        </c:ser>
        <c:ser>
          <c:idx val="1"/>
          <c:order val="1"/>
          <c:tx>
            <c:v>Foreign Investments</c:v>
          </c:tx>
          <c:spPr>
            <a:solidFill>
              <a:srgbClr val="FF0000"/>
            </a:solidFill>
          </c:spPr>
          <c:cat>
            <c:strRef>
              <c:f>Sheet4!$N$23:$N$28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Jan-Apr 2014</c:v>
                </c:pt>
              </c:strCache>
            </c:strRef>
          </c:cat>
          <c:val>
            <c:numRef>
              <c:f>Sheet4!$R$23:$R$28</c:f>
              <c:numCache>
                <c:formatCode>_-* #,##0_-;\-* #,##0_-;_-* "-"??_-;_-@_-</c:formatCode>
                <c:ptCount val="6"/>
                <c:pt idx="0">
                  <c:v>2472667809.288599</c:v>
                </c:pt>
                <c:pt idx="1">
                  <c:v>2577799536.7706003</c:v>
                </c:pt>
                <c:pt idx="2">
                  <c:v>5608599832.2479982</c:v>
                </c:pt>
                <c:pt idx="3">
                  <c:v>1717639408.0383995</c:v>
                </c:pt>
                <c:pt idx="4">
                  <c:v>1647452491.2679999</c:v>
                </c:pt>
                <c:pt idx="5">
                  <c:v>493768735.07999992</c:v>
                </c:pt>
              </c:numCache>
            </c:numRef>
          </c:val>
        </c:ser>
        <c:gapWidth val="95"/>
        <c:gapDepth val="95"/>
        <c:shape val="cylinder"/>
        <c:axId val="52765824"/>
        <c:axId val="52767360"/>
        <c:axId val="0"/>
      </c:bar3DChart>
      <c:catAx>
        <c:axId val="5276582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52767360"/>
        <c:crosses val="autoZero"/>
        <c:auto val="1"/>
        <c:lblAlgn val="ctr"/>
        <c:lblOffset val="100"/>
      </c:catAx>
      <c:valAx>
        <c:axId val="52767360"/>
        <c:scaling>
          <c:orientation val="minMax"/>
        </c:scaling>
        <c:axPos val="b"/>
        <c:majorGridlines/>
        <c:numFmt formatCode="0%" sourceLinked="1"/>
        <c:majorTickMark val="none"/>
        <c:tickLblPos val="nextTo"/>
        <c:crossAx val="5276582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en-US"/>
          </a:p>
        </c:txPr>
      </c:dTable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'By Sector'!$A$5</c:f>
              <c:strCache>
                <c:ptCount val="1"/>
                <c:pt idx="0">
                  <c:v>Agriculture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'By Sector'!$B$4:$E$4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Jan-Apr 2014</c:v>
                </c:pt>
              </c:strCache>
            </c:strRef>
          </c:cat>
          <c:val>
            <c:numRef>
              <c:f>'By Sector'!$B$5:$E$5</c:f>
              <c:numCache>
                <c:formatCode>_-* #,##0_-;\-* #,##0_-;_-* "-"??_-;_-@_-</c:formatCode>
                <c:ptCount val="4"/>
                <c:pt idx="0">
                  <c:v>794460638.00000012</c:v>
                </c:pt>
                <c:pt idx="1">
                  <c:v>556595665.99999988</c:v>
                </c:pt>
                <c:pt idx="2">
                  <c:v>1128770377</c:v>
                </c:pt>
                <c:pt idx="3">
                  <c:v>76415645</c:v>
                </c:pt>
              </c:numCache>
            </c:numRef>
          </c:val>
        </c:ser>
        <c:ser>
          <c:idx val="1"/>
          <c:order val="1"/>
          <c:tx>
            <c:strRef>
              <c:f>'By Sector'!$A$6</c:f>
              <c:strCache>
                <c:ptCount val="1"/>
                <c:pt idx="0">
                  <c:v>Industry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'By Sector'!$B$4:$E$4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Jan-Apr 2014</c:v>
                </c:pt>
              </c:strCache>
            </c:strRef>
          </c:cat>
          <c:val>
            <c:numRef>
              <c:f>'By Sector'!$B$6:$E$6</c:f>
              <c:numCache>
                <c:formatCode>_-* #,##0_-;\-* #,##0_-;_-* "-"??_-;_-@_-</c:formatCode>
                <c:ptCount val="4"/>
                <c:pt idx="0">
                  <c:v>3562559330.9999995</c:v>
                </c:pt>
                <c:pt idx="1">
                  <c:v>1489672369.9999998</c:v>
                </c:pt>
                <c:pt idx="2">
                  <c:v>1106653506.0000002</c:v>
                </c:pt>
                <c:pt idx="3">
                  <c:v>319990909</c:v>
                </c:pt>
              </c:numCache>
            </c:numRef>
          </c:val>
        </c:ser>
        <c:ser>
          <c:idx val="2"/>
          <c:order val="2"/>
          <c:tx>
            <c:strRef>
              <c:f>'By Sector'!$A$7</c:f>
              <c:strCache>
                <c:ptCount val="1"/>
                <c:pt idx="0">
                  <c:v>Infrastructure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'By Sector'!$B$4:$E$4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Jan-Apr 2014</c:v>
                </c:pt>
              </c:strCache>
            </c:strRef>
          </c:cat>
          <c:val>
            <c:numRef>
              <c:f>'By Sector'!$B$7:$E$7</c:f>
              <c:numCache>
                <c:formatCode>_-* #,##0_-;\-* #,##0_-;_-* "-"??_-;_-@_-</c:formatCode>
                <c:ptCount val="4"/>
                <c:pt idx="0">
                  <c:v>2782289709</c:v>
                </c:pt>
                <c:pt idx="1">
                  <c:v>227764645.99999997</c:v>
                </c:pt>
                <c:pt idx="2">
                  <c:v>2620780368.0000005</c:v>
                </c:pt>
                <c:pt idx="3">
                  <c:v>73977900</c:v>
                </c:pt>
              </c:numCache>
            </c:numRef>
          </c:val>
        </c:ser>
        <c:ser>
          <c:idx val="3"/>
          <c:order val="3"/>
          <c:tx>
            <c:strRef>
              <c:f>'By Sector'!$A$8</c:f>
              <c:strCache>
                <c:ptCount val="1"/>
                <c:pt idx="0">
                  <c:v>Tourism</c:v>
                </c:pt>
              </c:strCache>
            </c:strRef>
          </c:tx>
          <c:cat>
            <c:strRef>
              <c:f>'By Sector'!$B$4:$E$4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Jan-Apr 2014</c:v>
                </c:pt>
              </c:strCache>
            </c:strRef>
          </c:cat>
          <c:val>
            <c:numRef>
              <c:f>'By Sector'!$B$8:$E$8</c:f>
              <c:numCache>
                <c:formatCode>_-* #,##0_-;\-* #,##0_-;_-* "-"??_-;_-@_-</c:formatCode>
                <c:ptCount val="4"/>
                <c:pt idx="0">
                  <c:v>845589967.00000024</c:v>
                </c:pt>
                <c:pt idx="1">
                  <c:v>691504970.00000012</c:v>
                </c:pt>
                <c:pt idx="2">
                  <c:v>106002048</c:v>
                </c:pt>
                <c:pt idx="3">
                  <c:v>163302320.99999997</c:v>
                </c:pt>
              </c:numCache>
            </c:numRef>
          </c:val>
        </c:ser>
        <c:shape val="box"/>
        <c:axId val="52817280"/>
        <c:axId val="53093504"/>
        <c:axId val="0"/>
      </c:bar3DChart>
      <c:catAx>
        <c:axId val="52817280"/>
        <c:scaling>
          <c:orientation val="minMax"/>
        </c:scaling>
        <c:axPos val="b"/>
        <c:numFmt formatCode="General" sourceLinked="1"/>
        <c:majorTickMark val="none"/>
        <c:tickLblPos val="nextTo"/>
        <c:crossAx val="53093504"/>
        <c:crosses val="autoZero"/>
        <c:auto val="1"/>
        <c:lblAlgn val="ctr"/>
        <c:lblOffset val="100"/>
      </c:catAx>
      <c:valAx>
        <c:axId val="53093504"/>
        <c:scaling>
          <c:orientation val="minMax"/>
        </c:scaling>
        <c:axPos val="l"/>
        <c:majorGridlines/>
        <c:numFmt formatCode="_-* #,##0_-;\-* #,##0_-;_-* &quot;-&quot;??_-;_-@_-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281728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600" b="0"/>
            </a:pPr>
            <a:endParaRPr lang="en-US"/>
          </a:p>
        </c:txPr>
      </c:dTable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dPt>
            <c:idx val="0"/>
            <c:spPr>
              <a:solidFill>
                <a:schemeClr val="tx1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3333FF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"/>
                  <c:y val="-0.3130630630630632"/>
                </c:manualLayout>
              </c:layout>
              <c:showVal val="1"/>
            </c:dLbl>
            <c:dLbl>
              <c:idx val="1"/>
              <c:layout>
                <c:manualLayout>
                  <c:x val="1.0582011684165652E-2"/>
                  <c:y val="-0.14864864864864866"/>
                </c:manualLayout>
              </c:layout>
              <c:showVal val="1"/>
            </c:dLbl>
            <c:dLbl>
              <c:idx val="2"/>
              <c:layout>
                <c:manualLayout>
                  <c:x val="1.4550266065727832E-2"/>
                  <c:y val="-0.43693693693693691"/>
                </c:manualLayout>
              </c:layout>
              <c:showVal val="1"/>
            </c:dLbl>
            <c:dLbl>
              <c:idx val="3"/>
              <c:layout>
                <c:manualLayout>
                  <c:x val="1.7195768986769354E-2"/>
                  <c:y val="-0.17342342342342346"/>
                </c:manualLayout>
              </c:layout>
              <c:showVal val="1"/>
            </c:dLbl>
            <c:dLbl>
              <c:idx val="4"/>
              <c:layout>
                <c:manualLayout>
                  <c:x val="1.7195768986769257E-2"/>
                  <c:y val="-0.1103603603603603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'By Year'!$A$5:$A$9</c:f>
              <c:strCache>
                <c:ptCount val="5"/>
                <c:pt idx="0">
                  <c:v>19994-2010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Jan-Apr 2014</c:v>
                </c:pt>
              </c:strCache>
            </c:strRef>
          </c:cat>
          <c:val>
            <c:numRef>
              <c:f>'By Year'!$B$5:$B$9</c:f>
              <c:numCache>
                <c:formatCode>_-* #,##0_-;\-* #,##0_-;_-* "-"??_-;_-@_-</c:formatCode>
                <c:ptCount val="5"/>
                <c:pt idx="0">
                  <c:v>173638280</c:v>
                </c:pt>
                <c:pt idx="1">
                  <c:v>66151590</c:v>
                </c:pt>
                <c:pt idx="2">
                  <c:v>271329044</c:v>
                </c:pt>
                <c:pt idx="3">
                  <c:v>78872444</c:v>
                </c:pt>
                <c:pt idx="4">
                  <c:v>35068334</c:v>
                </c:pt>
              </c:numCache>
            </c:numRef>
          </c:val>
        </c:ser>
        <c:shape val="box"/>
        <c:axId val="53133696"/>
        <c:axId val="53135232"/>
        <c:axId val="0"/>
      </c:bar3DChart>
      <c:catAx>
        <c:axId val="53133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3135232"/>
        <c:crosses val="autoZero"/>
        <c:auto val="1"/>
        <c:lblAlgn val="ctr"/>
        <c:lblOffset val="100"/>
      </c:catAx>
      <c:valAx>
        <c:axId val="53135232"/>
        <c:scaling>
          <c:orientation val="minMax"/>
        </c:scaling>
        <c:axPos val="l"/>
        <c:majorGridlines/>
        <c:numFmt formatCode="_-* #,##0_-;\-* #,##0_-;_-* &quot;-&quot;??_-;_-@_-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3133696"/>
        <c:crosses val="autoZero"/>
        <c:crossBetween val="between"/>
      </c:valAx>
    </c:plotArea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2653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82714" cy="459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414" tIns="46206" rIns="92414" bIns="46206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9100" y="1"/>
            <a:ext cx="2982714" cy="459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414" tIns="46206" rIns="92414" bIns="46206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8525" y="688975"/>
            <a:ext cx="5095875" cy="3527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0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6387" y="4447015"/>
            <a:ext cx="5049041" cy="41463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414" tIns="46206" rIns="92414" bIns="462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0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736"/>
            <a:ext cx="2982714" cy="4577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414" tIns="46206" rIns="92414" bIns="46206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0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9100" y="8820736"/>
            <a:ext cx="2982714" cy="4577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414" tIns="46206" rIns="92414" bIns="46206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0DB58710-A97B-4007-9584-80F666CD7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2426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7C5C04-F1DB-4A6F-BF58-B5D7F0CDE7E6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1155E4-40A4-45A3-8DA3-0DB4BCE5D8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90B64-31F8-4D6B-AA9C-3F69E821368A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7640E2-7CF3-4401-8B6C-E902D209A2D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3D4CE-D00D-4A92-8C59-BCB4BE34EE00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B9A0E-8272-4E29-8F56-B686A0134A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AA5FEA-7D7C-4F09-947D-5D3206A8A8E9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D610EC-584B-45F4-B8DE-34418C85E3C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DE1D09-4D80-42B5-8C68-46B6B834CCDF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2CA33-8D83-4ECB-89EA-1A6FB9BE10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306291-5969-45FF-8F1B-720D28D5A245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A1C2C-F949-4511-A8C6-6A92B1AD48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01994-D44F-460C-B068-FFF06637FB6C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1D531-3080-423A-A520-8E3D16AE041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B153F3-1BD7-410C-B79A-CC8AD770FA5E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EFCC4-51F4-46E6-8A89-0606301C5C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B82EEF-9DDD-44DA-B470-A3C33DC68860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1A70EA-BE62-4A13-81AC-4D00B62C52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CBC546-57D7-485E-B9F3-E4832528EF7F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09BD2-5B37-474E-BE53-15991A296C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CB8911-BB48-448A-AAE0-4F56EA9A8D35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B5FCB-F6C6-4957-BBD0-6C4299DC232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CAA698-9A62-4082-8A0F-C0E064EEC18E}" type="datetime1">
              <a:rPr lang="en-US" smtClean="0"/>
              <a:pPr>
                <a:defRPr/>
              </a:pPr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976EDF-F7F2-4584-881D-42C19ACD39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9" r:id="rId1"/>
    <p:sldLayoutId id="2147484650" r:id="rId2"/>
    <p:sldLayoutId id="2147484651" r:id="rId3"/>
    <p:sldLayoutId id="2147484652" r:id="rId4"/>
    <p:sldLayoutId id="2147484653" r:id="rId5"/>
    <p:sldLayoutId id="2147484654" r:id="rId6"/>
    <p:sldLayoutId id="2147484655" r:id="rId7"/>
    <p:sldLayoutId id="2147484656" r:id="rId8"/>
    <p:sldLayoutId id="2147484657" r:id="rId9"/>
    <p:sldLayoutId id="2147484658" r:id="rId10"/>
    <p:sldLayoutId id="2147484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236220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243" name="Text Box 38"/>
          <p:cNvSpPr txBox="1">
            <a:spLocks noChangeArrowheads="1"/>
          </p:cNvSpPr>
          <p:nvPr/>
        </p:nvSpPr>
        <p:spPr bwMode="auto">
          <a:xfrm>
            <a:off x="-304800" y="2286000"/>
            <a:ext cx="10612438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GB" sz="43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FDIs Trend 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Cambodia</a:t>
            </a:r>
          </a:p>
          <a:p>
            <a:pPr algn="ctr"/>
            <a:endParaRPr lang="en-US" sz="2400" b="1" i="1" dirty="0">
              <a:solidFill>
                <a:srgbClr val="FF0000"/>
              </a:solidFill>
            </a:endParaRPr>
          </a:p>
          <a:p>
            <a:pPr algn="ctr"/>
            <a:endParaRPr lang="en-US" sz="2400" dirty="0"/>
          </a:p>
        </p:txBody>
      </p:sp>
      <p:sp>
        <p:nvSpPr>
          <p:cNvPr id="10244" name="Text Box 41"/>
          <p:cNvSpPr txBox="1">
            <a:spLocks noChangeArrowheads="1"/>
          </p:cNvSpPr>
          <p:nvPr/>
        </p:nvSpPr>
        <p:spPr bwMode="auto">
          <a:xfrm>
            <a:off x="1219200" y="4648200"/>
            <a:ext cx="73914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presented by</a:t>
            </a:r>
          </a:p>
          <a:p>
            <a:pPr algn="ctr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2000" b="1" dirty="0" err="1" smtClean="0">
                <a:latin typeface="Times New Roman" pitchFamily="18" charset="0"/>
                <a:cs typeface="Times New Roman" pitchFamily="18" charset="0"/>
              </a:rPr>
              <a:t>Sok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err="1" smtClean="0">
                <a:latin typeface="Times New Roman" pitchFamily="18" charset="0"/>
                <a:cs typeface="Times New Roman" pitchFamily="18" charset="0"/>
              </a:rPr>
              <a:t>Chenda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err="1" smtClean="0">
                <a:latin typeface="Times New Roman" pitchFamily="18" charset="0"/>
                <a:cs typeface="Times New Roman" pitchFamily="18" charset="0"/>
              </a:rPr>
              <a:t>Sophea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Minister Attached to the Prime Minister and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Secretary General 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i="1" dirty="0">
                <a:latin typeface="Times New Roman" pitchFamily="18" charset="0"/>
                <a:cs typeface="Times New Roman" pitchFamily="18" charset="0"/>
              </a:rPr>
              <a:t>Council for the Development of Cambodia</a:t>
            </a:r>
          </a:p>
        </p:txBody>
      </p:sp>
    </p:spTree>
  </p:cSld>
  <p:clrMapOvr>
    <a:masterClrMapping/>
  </p:clrMapOvr>
  <p:transition spd="slow" advTm="3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Selected Japanese Investments </a:t>
            </a:r>
            <a:br>
              <a:rPr lang="en-US" sz="4000" dirty="0" smtClean="0"/>
            </a:br>
            <a:r>
              <a:rPr lang="en-US" sz="4000" dirty="0" smtClean="0"/>
              <a:t>Outside SEZ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14837307"/>
              </p:ext>
            </p:extLst>
          </p:nvPr>
        </p:nvGraphicFramePr>
        <p:xfrm>
          <a:off x="2" y="1524002"/>
          <a:ext cx="9905999" cy="5333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667"/>
                <a:gridCol w="2523822"/>
                <a:gridCol w="2460726"/>
                <a:gridCol w="2041383"/>
                <a:gridCol w="1365777"/>
                <a:gridCol w="1072624"/>
              </a:tblGrid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Company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Activity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Location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Investment</a:t>
                      </a:r>
                      <a:r>
                        <a:rPr lang="en-GB" sz="1400" baseline="0" dirty="0" smtClean="0"/>
                        <a:t> </a:t>
                      </a:r>
                    </a:p>
                    <a:p>
                      <a:pPr algn="ctr"/>
                      <a:r>
                        <a:rPr lang="en-GB" sz="1400" baseline="0" dirty="0" smtClean="0"/>
                        <a:t>Capital (USD)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Approved  </a:t>
                      </a:r>
                    </a:p>
                    <a:p>
                      <a:pPr algn="ctr"/>
                      <a:r>
                        <a:rPr lang="en-US" sz="1400" dirty="0" smtClean="0"/>
                        <a:t>Year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Dolphins</a:t>
                      </a:r>
                      <a:r>
                        <a:rPr lang="en-US" sz="1400" baseline="0" dirty="0" smtClean="0"/>
                        <a:t> Jump Manufacturing Co., Ltd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Bag</a:t>
                      </a:r>
                      <a:r>
                        <a:rPr lang="en-US" sz="1400" baseline="0" dirty="0" smtClean="0"/>
                        <a:t> Manufacturing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Phnom Penh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2,025,450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2011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/>
                        <a:t>Tiner</a:t>
                      </a:r>
                      <a:r>
                        <a:rPr lang="en-GB" sz="1400" baseline="0" dirty="0" smtClean="0"/>
                        <a:t> Fashion (Cambodia) Co., Ltd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Garment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Phnom Penh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2,075,298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2011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AEON Mall (Cambodia) Co., Ltd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Shopping Mall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Phnom Penh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205,000,000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2012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Hamon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Grand International Co., Ltd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Grament</a:t>
                      </a:r>
                      <a:r>
                        <a:rPr lang="en-GB" sz="1400" baseline="0" dirty="0" smtClean="0"/>
                        <a:t>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Phnom Penh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5,035,970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2012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r>
                        <a:rPr lang="en-GB" sz="1400" baseline="0" dirty="0" smtClean="0"/>
                        <a:t> K Foundry Co., Ltd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Machinery accessories</a:t>
                      </a:r>
                      <a:r>
                        <a:rPr lang="en-US" sz="1400" baseline="0" dirty="0" smtClean="0"/>
                        <a:t> and Machinery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Kandal</a:t>
                      </a:r>
                      <a:r>
                        <a:rPr lang="en-GB" sz="1400" dirty="0" smtClean="0"/>
                        <a:t> Province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1,202,988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2012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Asia</a:t>
                      </a:r>
                      <a:r>
                        <a:rPr lang="en-GB" sz="1400" baseline="0" dirty="0" smtClean="0"/>
                        <a:t> Dong Run Import Export Co., Ltd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Garment</a:t>
                      </a:r>
                      <a:r>
                        <a:rPr lang="en-GB" sz="1400" baseline="0" dirty="0" smtClean="0"/>
                        <a:t>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Kandal</a:t>
                      </a:r>
                      <a:r>
                        <a:rPr lang="en-GB" sz="1400" dirty="0" smtClean="0"/>
                        <a:t> Province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3,030,846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2013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Caitac</a:t>
                      </a:r>
                      <a:r>
                        <a:rPr lang="en-GB" sz="1400" baseline="0" dirty="0" smtClean="0"/>
                        <a:t> &amp; </a:t>
                      </a:r>
                      <a:r>
                        <a:rPr lang="en-GB" sz="1400" baseline="0" dirty="0" err="1" smtClean="0"/>
                        <a:t>Wakay</a:t>
                      </a:r>
                      <a:r>
                        <a:rPr lang="en-GB" sz="1400" baseline="0" dirty="0" smtClean="0"/>
                        <a:t> Apparel Co., Ltd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Garment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Phnom Penh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3,920,997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2013</a:t>
                      </a:r>
                      <a:endParaRPr lang="en-US" sz="1400" dirty="0"/>
                    </a:p>
                  </a:txBody>
                  <a:tcPr anchor="ctr"/>
                </a:tc>
              </a:tr>
              <a:tr h="5926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Ideal Pacific (Cambodia)</a:t>
                      </a:r>
                      <a:r>
                        <a:rPr lang="en-GB" sz="1400" baseline="0" dirty="0" smtClean="0"/>
                        <a:t> Limited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Bag</a:t>
                      </a:r>
                      <a:r>
                        <a:rPr lang="en-GB" sz="1400" baseline="0" dirty="0" smtClean="0"/>
                        <a:t> Manufacturing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Kandal</a:t>
                      </a:r>
                      <a:r>
                        <a:rPr lang="en-GB" sz="1400" baseline="0" dirty="0" smtClean="0"/>
                        <a:t> Province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 smtClean="0"/>
                        <a:t>2,740,000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2013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Selected Japanese Investments </a:t>
            </a:r>
            <a:br>
              <a:rPr lang="en-US" dirty="0" smtClean="0"/>
            </a:br>
            <a:r>
              <a:rPr lang="en-US" dirty="0" smtClean="0"/>
              <a:t>Inside SEZ</a:t>
            </a:r>
            <a:endParaRPr lang="en-US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4595671"/>
              </p:ext>
            </p:extLst>
          </p:nvPr>
        </p:nvGraphicFramePr>
        <p:xfrm>
          <a:off x="0" y="1500364"/>
          <a:ext cx="9897035" cy="535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917"/>
                <a:gridCol w="2918024"/>
                <a:gridCol w="1878232"/>
                <a:gridCol w="1827145"/>
                <a:gridCol w="1446490"/>
                <a:gridCol w="1294227"/>
              </a:tblGrid>
              <a:tr h="106488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No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Company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Activity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Location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Investment</a:t>
                      </a:r>
                      <a:r>
                        <a:rPr lang="en-GB" sz="1500" baseline="0" dirty="0" smtClean="0"/>
                        <a:t> </a:t>
                      </a:r>
                    </a:p>
                    <a:p>
                      <a:pPr algn="ctr"/>
                      <a:r>
                        <a:rPr lang="en-GB" sz="1500" baseline="0" dirty="0" smtClean="0"/>
                        <a:t>Capital (USD)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Approved  </a:t>
                      </a:r>
                    </a:p>
                    <a:p>
                      <a:pPr algn="ctr"/>
                      <a:r>
                        <a:rPr lang="en-US" sz="1500" dirty="0" smtClean="0"/>
                        <a:t>Year</a:t>
                      </a:r>
                      <a:endParaRPr lang="en-US" sz="1500" dirty="0"/>
                    </a:p>
                  </a:txBody>
                  <a:tcPr anchor="ctr"/>
                </a:tc>
              </a:tr>
              <a:tr h="844472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Ajinomoto (Cambodia)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Manufacturing seasoning and</a:t>
                      </a:r>
                      <a:r>
                        <a:rPr lang="en-GB" sz="1500" baseline="0" dirty="0" smtClean="0"/>
                        <a:t> Food processing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Phnom Penh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5,470,534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2009</a:t>
                      </a:r>
                      <a:endParaRPr lang="en-US" sz="1500" dirty="0"/>
                    </a:p>
                  </a:txBody>
                  <a:tcPr anchor="ctr"/>
                </a:tc>
              </a:tr>
              <a:tr h="596098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Minebea</a:t>
                      </a:r>
                      <a:r>
                        <a:rPr lang="en-GB" sz="1500" baseline="0" dirty="0" smtClean="0"/>
                        <a:t> (Cambodia) Co., Ltd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Small-size motor factory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Phnom</a:t>
                      </a:r>
                      <a:r>
                        <a:rPr lang="en-GB" sz="1500" baseline="0" dirty="0" smtClean="0"/>
                        <a:t> Penh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22,652,417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2011</a:t>
                      </a:r>
                      <a:endParaRPr lang="en-US" sz="1500" dirty="0"/>
                    </a:p>
                  </a:txBody>
                  <a:tcPr anchor="ctr"/>
                </a:tc>
              </a:tr>
              <a:tr h="844472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Sumi</a:t>
                      </a:r>
                      <a:r>
                        <a:rPr lang="en-GB" sz="1500" dirty="0" smtClean="0"/>
                        <a:t> (Cambodia)</a:t>
                      </a:r>
                      <a:r>
                        <a:rPr lang="en-GB" sz="1500" baseline="0" dirty="0" smtClean="0"/>
                        <a:t> Wiring System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Wiring Harness manufacturing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 smtClean="0"/>
                        <a:t>Phnom</a:t>
                      </a:r>
                      <a:r>
                        <a:rPr lang="en-GB" sz="1500" baseline="0" dirty="0" smtClean="0"/>
                        <a:t> Penh SEZ</a:t>
                      </a:r>
                      <a:endParaRPr lang="en-US" sz="1500" dirty="0" smtClean="0"/>
                    </a:p>
                    <a:p>
                      <a:pPr algn="ctr"/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18,000,135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2011</a:t>
                      </a:r>
                      <a:endParaRPr lang="en-US" sz="1500" dirty="0"/>
                    </a:p>
                  </a:txBody>
                  <a:tcPr anchor="ctr"/>
                </a:tc>
              </a:tr>
              <a:tr h="60343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Yazaki</a:t>
                      </a:r>
                      <a:r>
                        <a:rPr lang="en-GB" sz="1500" dirty="0" smtClean="0"/>
                        <a:t> (Cambodia) Product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Automotive</a:t>
                      </a:r>
                      <a:r>
                        <a:rPr lang="en-GB" sz="1500" baseline="0" dirty="0" smtClean="0"/>
                        <a:t> parts manufacturing 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err="1" smtClean="0"/>
                        <a:t>Koh</a:t>
                      </a:r>
                      <a:r>
                        <a:rPr lang="en-GB" sz="1500" dirty="0" smtClean="0"/>
                        <a:t> Kong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8,892,000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2011</a:t>
                      </a:r>
                      <a:endParaRPr lang="en-US" sz="1500" dirty="0"/>
                    </a:p>
                  </a:txBody>
                  <a:tcPr anchor="ctr"/>
                </a:tc>
              </a:tr>
              <a:tr h="60343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Ojitex</a:t>
                      </a:r>
                      <a:r>
                        <a:rPr lang="en-GB" sz="1500" baseline="0" dirty="0" smtClean="0"/>
                        <a:t> </a:t>
                      </a:r>
                      <a:r>
                        <a:rPr lang="en-GB" sz="1500" baseline="0" dirty="0" err="1" smtClean="0"/>
                        <a:t>Harta</a:t>
                      </a:r>
                      <a:r>
                        <a:rPr lang="en-GB" sz="1500" baseline="0" dirty="0" smtClean="0"/>
                        <a:t> Packaging (</a:t>
                      </a:r>
                      <a:r>
                        <a:rPr lang="en-GB" sz="1500" baseline="0" dirty="0" err="1" smtClean="0"/>
                        <a:t>Sihanoukville</a:t>
                      </a:r>
                      <a:r>
                        <a:rPr lang="en-GB" sz="1500" baseline="0" dirty="0" smtClean="0"/>
                        <a:t>) Limited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Carton box</a:t>
                      </a:r>
                      <a:r>
                        <a:rPr lang="en-US" sz="1500" baseline="0" dirty="0" smtClean="0"/>
                        <a:t> manufacturing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err="1" smtClean="0"/>
                        <a:t>Sihanoukville</a:t>
                      </a:r>
                      <a:r>
                        <a:rPr lang="en-GB" sz="1500" baseline="0" dirty="0" smtClean="0"/>
                        <a:t> Port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20,600,000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2012</a:t>
                      </a:r>
                      <a:endParaRPr lang="en-US" sz="1500" dirty="0"/>
                    </a:p>
                  </a:txBody>
                  <a:tcPr anchor="ctr"/>
                </a:tc>
              </a:tr>
              <a:tr h="80084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 smtClean="0"/>
                        <a:t>Medipro</a:t>
                      </a:r>
                      <a:r>
                        <a:rPr lang="en-US" sz="1500" baseline="0" dirty="0" smtClean="0"/>
                        <a:t> (Cambodia)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Medical device</a:t>
                      </a:r>
                      <a:r>
                        <a:rPr lang="en-US" sz="1500" baseline="0" dirty="0" smtClean="0"/>
                        <a:t> manufacturing and Sterilization factory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Phnom Penh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10,631,675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2012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7813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Selected Japanese Investments  Inside SEZ (Cont)</a:t>
            </a:r>
            <a:endParaRPr lang="en-US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01158699"/>
              </p:ext>
            </p:extLst>
          </p:nvPr>
        </p:nvGraphicFramePr>
        <p:xfrm>
          <a:off x="2" y="1676398"/>
          <a:ext cx="9905999" cy="5181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196"/>
                <a:gridCol w="2744202"/>
                <a:gridCol w="2286000"/>
                <a:gridCol w="1877931"/>
                <a:gridCol w="1433762"/>
                <a:gridCol w="1107908"/>
              </a:tblGrid>
              <a:tr h="1070128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No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Company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Activity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Location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Investment</a:t>
                      </a:r>
                      <a:r>
                        <a:rPr lang="en-GB" sz="1500" baseline="0" dirty="0" smtClean="0"/>
                        <a:t> </a:t>
                      </a:r>
                    </a:p>
                    <a:p>
                      <a:pPr algn="ctr"/>
                      <a:r>
                        <a:rPr lang="en-GB" sz="1500" baseline="0" dirty="0" smtClean="0"/>
                        <a:t>Capital (USD)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Approved  </a:t>
                      </a:r>
                    </a:p>
                    <a:p>
                      <a:pPr algn="ctr"/>
                      <a:r>
                        <a:rPr lang="en-US" sz="1500" dirty="0" smtClean="0"/>
                        <a:t>Year</a:t>
                      </a:r>
                      <a:endParaRPr lang="en-US" sz="1500" dirty="0"/>
                    </a:p>
                  </a:txBody>
                  <a:tcPr anchor="ctr"/>
                </a:tc>
              </a:tr>
              <a:tr h="1070128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 smtClean="0"/>
                        <a:t>Mikasa</a:t>
                      </a:r>
                      <a:r>
                        <a:rPr lang="en-US" sz="1500" baseline="0" dirty="0" smtClean="0"/>
                        <a:t> Sports (Cambodia)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Sport ball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err="1" smtClean="0"/>
                        <a:t>Koh</a:t>
                      </a:r>
                      <a:r>
                        <a:rPr lang="en-GB" sz="1500" baseline="0" dirty="0" smtClean="0"/>
                        <a:t> Kong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5,120,000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2012</a:t>
                      </a:r>
                      <a:endParaRPr lang="en-US" sz="1500" dirty="0"/>
                    </a:p>
                  </a:txBody>
                  <a:tcPr anchor="ctr"/>
                </a:tc>
              </a:tr>
              <a:tr h="1159009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Nissey</a:t>
                      </a:r>
                      <a:r>
                        <a:rPr lang="en-GB" sz="1500" baseline="0" dirty="0" smtClean="0"/>
                        <a:t> (Cambodia)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Watch-part, Spectacle frame-part,</a:t>
                      </a:r>
                      <a:r>
                        <a:rPr lang="en-US" sz="1500" baseline="0" dirty="0" smtClean="0"/>
                        <a:t> Camera-part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Dragon King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5,382,691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2013</a:t>
                      </a:r>
                      <a:endParaRPr lang="en-US" sz="1500" dirty="0"/>
                    </a:p>
                  </a:txBody>
                  <a:tcPr anchor="ctr"/>
                </a:tc>
              </a:tr>
              <a:tr h="72332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9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Denso</a:t>
                      </a:r>
                      <a:r>
                        <a:rPr lang="en-GB" sz="1500" baseline="0" dirty="0" smtClean="0"/>
                        <a:t> (Cambodia) Co., Ltd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Automotive</a:t>
                      </a:r>
                      <a:r>
                        <a:rPr lang="en-US" sz="1500" baseline="0" dirty="0" smtClean="0"/>
                        <a:t> parts</a:t>
                      </a:r>
                      <a:r>
                        <a:rPr lang="en-US" sz="1500" dirty="0" smtClean="0"/>
                        <a:t> manufacturing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Phnom Penh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9,402,584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2013</a:t>
                      </a:r>
                      <a:endParaRPr lang="en-US" sz="1500" dirty="0"/>
                    </a:p>
                  </a:txBody>
                  <a:tcPr anchor="ctr"/>
                </a:tc>
              </a:tr>
              <a:tr h="1159009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Houseed</a:t>
                      </a:r>
                      <a:r>
                        <a:rPr lang="en-GB" sz="1500" baseline="0" dirty="0" smtClean="0"/>
                        <a:t> (Cambodia) Co., Ltd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Sliding door roller and accessori</a:t>
                      </a:r>
                      <a:r>
                        <a:rPr lang="en-US" sz="1500" baseline="0" dirty="0" smtClean="0"/>
                        <a:t>es factory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/>
                        <a:t>Tai</a:t>
                      </a:r>
                      <a:r>
                        <a:rPr lang="en-GB" sz="1500" baseline="0" dirty="0" smtClean="0"/>
                        <a:t> </a:t>
                      </a:r>
                      <a:r>
                        <a:rPr lang="en-GB" sz="1500" baseline="0" dirty="0" err="1" smtClean="0"/>
                        <a:t>Seng</a:t>
                      </a:r>
                      <a:r>
                        <a:rPr lang="en-GB" sz="1500" baseline="0" dirty="0" smtClean="0"/>
                        <a:t> SEZ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500" dirty="0" smtClean="0"/>
                        <a:t>24,559,334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2014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n-GB" sz="4000" dirty="0" smtClean="0"/>
              <a:t>Cooperation under </a:t>
            </a:r>
            <a:br>
              <a:rPr lang="en-GB" sz="4000" dirty="0" smtClean="0"/>
            </a:br>
            <a:r>
              <a:rPr lang="en-GB" sz="4000" dirty="0" smtClean="0"/>
              <a:t>ASEAN-JAPAN Centre (2009-2014)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906000" cy="55626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endParaRPr lang="en-GB" sz="2600" dirty="0" smtClean="0"/>
          </a:p>
          <a:p>
            <a:pPr algn="just">
              <a:buFont typeface="Wingdings" pitchFamily="2" charset="2"/>
              <a:buChar char="Ø"/>
            </a:pPr>
            <a:r>
              <a:rPr lang="en-GB" sz="2600" dirty="0" smtClean="0"/>
              <a:t>Seminars on Cambodia’s Investment Environment in Japan (once a year) and other countries in the region. (5 times)</a:t>
            </a:r>
          </a:p>
          <a:p>
            <a:pPr algn="just">
              <a:buFont typeface="Wingdings" pitchFamily="2" charset="2"/>
              <a:buChar char="Ø"/>
            </a:pPr>
            <a:endParaRPr lang="en-GB" sz="2600" dirty="0" smtClean="0"/>
          </a:p>
          <a:p>
            <a:pPr algn="just">
              <a:buFont typeface="Wingdings" pitchFamily="2" charset="2"/>
              <a:buChar char="Ø"/>
            </a:pPr>
            <a:r>
              <a:rPr lang="en-GB" sz="2600" dirty="0" smtClean="0"/>
              <a:t>Study tours on Investment Promotion Policy to various countries in the region including Indonesia and Vietnam. (3 times)</a:t>
            </a:r>
          </a:p>
          <a:p>
            <a:pPr algn="just">
              <a:buNone/>
            </a:pPr>
            <a:endParaRPr lang="en-GB" sz="2600" dirty="0" smtClean="0"/>
          </a:p>
          <a:p>
            <a:pPr algn="just">
              <a:buFont typeface="Wingdings" pitchFamily="2" charset="2"/>
              <a:buChar char="Ø"/>
            </a:pPr>
            <a:r>
              <a:rPr lang="en-GB" sz="2600" dirty="0" smtClean="0"/>
              <a:t>Visit of Japanese delegations exploring investment opportunities in Cambodia. (2 times) </a:t>
            </a:r>
          </a:p>
          <a:p>
            <a:pPr algn="just">
              <a:buFont typeface="Wingdings" pitchFamily="2" charset="2"/>
              <a:buChar char="Ø"/>
            </a:pPr>
            <a:endParaRPr lang="en-GB" sz="2600" dirty="0" smtClean="0"/>
          </a:p>
          <a:p>
            <a:pPr algn="just">
              <a:buFont typeface="Wingdings" pitchFamily="2" charset="2"/>
              <a:buChar char="Ø"/>
            </a:pPr>
            <a:endParaRPr lang="en-GB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Cooperation with Ministry of Economy, Trade, and Industry (METI)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en-GB" dirty="0" smtClean="0">
              <a:effectLst/>
            </a:endParaRPr>
          </a:p>
          <a:p>
            <a:pPr algn="just">
              <a:buNone/>
            </a:pPr>
            <a:r>
              <a:rPr lang="en-GB" dirty="0" smtClean="0">
                <a:effectLst/>
              </a:rPr>
              <a:t>   </a:t>
            </a:r>
            <a:r>
              <a:rPr lang="en-GB" sz="2800" dirty="0" smtClean="0">
                <a:effectLst/>
              </a:rPr>
              <a:t>CDC in cooperation with METI conducted seminars in Cambodia 3 times since 2010. The 3</a:t>
            </a:r>
            <a:r>
              <a:rPr lang="en-GB" sz="2800" baseline="30000" dirty="0" smtClean="0">
                <a:effectLst/>
              </a:rPr>
              <a:t>rd</a:t>
            </a:r>
            <a:r>
              <a:rPr lang="en-GB" sz="2800" dirty="0" smtClean="0">
                <a:effectLst/>
              </a:rPr>
              <a:t> Seminar on Economic Development in Cambodia took place on 25</a:t>
            </a:r>
            <a:r>
              <a:rPr lang="en-GB" sz="2800" baseline="30000" dirty="0" smtClean="0">
                <a:effectLst/>
              </a:rPr>
              <a:t>th</a:t>
            </a:r>
            <a:r>
              <a:rPr lang="en-GB" sz="2800" dirty="0" smtClean="0">
                <a:effectLst/>
              </a:rPr>
              <a:t> October 2012 in Phnom Penh with participation of around 120 Japanese investors. </a:t>
            </a:r>
            <a:endParaRPr lang="en-US" sz="28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Partnership with Keidanren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GB" dirty="0" smtClean="0"/>
              <a:t>   </a:t>
            </a:r>
          </a:p>
          <a:p>
            <a:pPr algn="just">
              <a:buNone/>
            </a:pPr>
            <a:r>
              <a:rPr lang="en-GB" dirty="0"/>
              <a:t>	</a:t>
            </a:r>
            <a:r>
              <a:rPr lang="en-GB" sz="2800" dirty="0" smtClean="0"/>
              <a:t>Keidanren always pays annual visit to Cambodia. In February 2013, Mr. </a:t>
            </a:r>
            <a:r>
              <a:rPr lang="en-GB" sz="2800" dirty="0" err="1" smtClean="0"/>
              <a:t>Yonekura</a:t>
            </a:r>
            <a:r>
              <a:rPr lang="en-GB" sz="2800" dirty="0" smtClean="0"/>
              <a:t> </a:t>
            </a:r>
            <a:r>
              <a:rPr lang="en-GB" sz="2800" dirty="0" err="1" smtClean="0"/>
              <a:t>Hiromasa</a:t>
            </a:r>
            <a:r>
              <a:rPr lang="en-GB" sz="2800" dirty="0" smtClean="0"/>
              <a:t>, Chairman of Keidanren, along with 64 members paid visit to Cambodia to explore investment development and opportunities and was also received by the Prime Minister.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Relationship with Japan-Mekong Business Cooperation Committee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5257800"/>
          </a:xfrm>
        </p:spPr>
        <p:txBody>
          <a:bodyPr/>
          <a:lstStyle/>
          <a:p>
            <a:pPr marL="514350" indent="-514350" algn="just">
              <a:buFont typeface="Wingdings" pitchFamily="2" charset="2"/>
              <a:buChar char="Ø"/>
            </a:pPr>
            <a:r>
              <a:rPr lang="en-GB" sz="2300" dirty="0" smtClean="0"/>
              <a:t>In December 2013, senior CDC officials attended the seminar on Investment Environment and Opportunities in Cambodia and had sideline meeting with Mr. </a:t>
            </a:r>
            <a:r>
              <a:rPr lang="en-GB" sz="2300" dirty="0" err="1" smtClean="0"/>
              <a:t>Kohei</a:t>
            </a:r>
            <a:r>
              <a:rPr lang="en-GB" sz="2300" dirty="0" smtClean="0"/>
              <a:t> Watanabe, Chairman of Japan-Mekong Business Cooperation Committee along with 44 delegates representing big Japanese companies in Tokyo, Japan.</a:t>
            </a:r>
          </a:p>
          <a:p>
            <a:pPr marL="514350" indent="-514350" algn="just">
              <a:buNone/>
            </a:pPr>
            <a:endParaRPr lang="en-GB" sz="2000" dirty="0" smtClean="0"/>
          </a:p>
          <a:p>
            <a:pPr marL="514350" indent="-514350" algn="just">
              <a:buFont typeface="Wingdings" pitchFamily="2" charset="2"/>
              <a:buChar char="Ø"/>
            </a:pPr>
            <a:r>
              <a:rPr lang="en-GB" sz="2300" dirty="0" smtClean="0"/>
              <a:t>In February 2014, senior CDC officials attended the forum for the Promotion of Public-Private Cooperation in Mekong in Tokyo, Japan.</a:t>
            </a:r>
          </a:p>
          <a:p>
            <a:pPr marL="514350" indent="-514350" algn="just">
              <a:buNone/>
            </a:pPr>
            <a:endParaRPr lang="en-GB" sz="2000" dirty="0" smtClean="0"/>
          </a:p>
          <a:p>
            <a:pPr marL="514350" indent="-514350" algn="just">
              <a:buFont typeface="Wingdings" pitchFamily="2" charset="2"/>
              <a:buChar char="Ø"/>
            </a:pPr>
            <a:r>
              <a:rPr lang="en-GB" sz="2300" dirty="0" smtClean="0"/>
              <a:t>In March 2014, Mr. </a:t>
            </a:r>
            <a:r>
              <a:rPr lang="en-GB" sz="2300" dirty="0" err="1" smtClean="0"/>
              <a:t>Kohei</a:t>
            </a:r>
            <a:r>
              <a:rPr lang="en-GB" sz="2300" dirty="0" smtClean="0"/>
              <a:t> Watanabe, Chairman of Japan-Mekong Business Cooperation Committee, along with 30 delegates received courtesy call from the Prime Minister.</a:t>
            </a:r>
          </a:p>
          <a:p>
            <a:pPr algn="just">
              <a:buNone/>
            </a:pPr>
            <a:endParaRPr lang="en-GB" sz="1400" dirty="0" smtClean="0"/>
          </a:p>
          <a:p>
            <a:pPr algn="just">
              <a:buFont typeface="Wingdings" pitchFamily="2" charset="2"/>
              <a:buChar char="Ø"/>
            </a:pPr>
            <a:endParaRPr lang="en-GB" sz="2300" dirty="0" smtClean="0"/>
          </a:p>
          <a:p>
            <a:pPr algn="just">
              <a:buFont typeface="Wingdings" pitchFamily="2" charset="2"/>
              <a:buChar char="Ø"/>
            </a:pPr>
            <a:endParaRPr lang="en-GB" sz="2000" dirty="0" smtClean="0"/>
          </a:p>
          <a:p>
            <a:pPr algn="just">
              <a:buFont typeface="Wingdings" pitchFamily="2" charset="2"/>
              <a:buChar char="Ø"/>
            </a:pPr>
            <a:endParaRPr lang="en-GB" sz="2000" dirty="0" smtClean="0"/>
          </a:p>
          <a:p>
            <a:pPr algn="just">
              <a:buFont typeface="Wingdings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601200" cy="1295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ja-JP" sz="4000" dirty="0" smtClean="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Japan’s Contribution to Enhance Investment Climate in Cambodia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30200" y="1447800"/>
            <a:ext cx="9423400" cy="5257800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17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2005  : JBIC-UNCTAD Blue Book (Ten-Point Action Plan)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17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2006-2007 : Development Study on Economic Policy Support in the Kingdom of Cambodia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17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2007	: Strategic Roadmap for the Development of Food industry in Cambodia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17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June 2007: In the joint efforts for Investment Promotion in Cambodia, Bilateral Investment Agreement between Cambodia and Japan has been signed.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17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In accordance with article 23, Joint Committee has been established and met 9 times since the agreement enter into force as indicated below: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11 August 2009	: 1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st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17 December 2009 	: 2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nd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27 May 2010 	: 3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rd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26 January 2011 	: 4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22 August 2011 	: 5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6 March 2012 	: 6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22 October 2012 	: 7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29 April 2013	: 8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 Meeting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26  November 2013	: 9</a:t>
            </a:r>
            <a:r>
              <a:rPr lang="en-US" altLang="ja-JP" sz="1800" baseline="300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US" altLang="ja-JP" sz="1800" dirty="0" smtClean="0"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  </a:t>
            </a:r>
          </a:p>
          <a:p>
            <a:pPr marL="573088" lvl="1" eaLnBrk="1" hangingPunct="1">
              <a:buFont typeface="Arial" charset="0"/>
              <a:buChar char="•"/>
            </a:pPr>
            <a:r>
              <a:rPr lang="en-GB" altLang="ja-JP" sz="1800" b="1" dirty="0" smtClean="0">
                <a:solidFill>
                  <a:srgbClr val="00FF00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19 June 2014	: 10</a:t>
            </a:r>
            <a:r>
              <a:rPr lang="en-GB" altLang="ja-JP" sz="1800" b="1" baseline="30000" dirty="0" smtClean="0">
                <a:solidFill>
                  <a:srgbClr val="00FF00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th</a:t>
            </a:r>
            <a:r>
              <a:rPr lang="en-GB" altLang="ja-JP" sz="1800" b="1" dirty="0" smtClean="0">
                <a:solidFill>
                  <a:srgbClr val="00FF00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Meeting</a:t>
            </a:r>
            <a:endParaRPr lang="en-US" altLang="ja-JP" sz="1800" b="1" dirty="0" smtClean="0">
              <a:solidFill>
                <a:srgbClr val="00FF00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  <a:p>
            <a:pPr marL="573088" lvl="1" eaLnBrk="1" hangingPunct="1">
              <a:buFont typeface="Arial" charset="0"/>
              <a:buChar char="•"/>
            </a:pPr>
            <a:endParaRPr lang="en-US" altLang="ja-JP" sz="1800" dirty="0" smtClean="0"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9448800" cy="1600200"/>
          </a:xfrm>
        </p:spPr>
        <p:txBody>
          <a:bodyPr/>
          <a:lstStyle/>
          <a:p>
            <a:pPr>
              <a:defRPr/>
            </a:pPr>
            <a:r>
              <a:rPr lang="en-US" altLang="ja-JP" sz="4000" dirty="0" smtClean="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Japan’s Contribution to Enhance Investment Climate in Cambodia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9245600" cy="52578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24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3 Nov 2007: Long-term JICA Expert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24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2009-2010: Development study on the institutional strengthening of investment promotion agency in the Kingdom of Cambodia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ja-JP" sz="24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2011-2013: Technical Cooperation Project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Website Development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Investment Guidebook, 2011 and continue to update for 2013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Library service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Upgrading CDC’s capacity to manage investment promotion seminar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Reception function</a:t>
            </a:r>
          </a:p>
          <a:p>
            <a:pPr lvl="1">
              <a:buClr>
                <a:srgbClr val="FF0000"/>
              </a:buClr>
              <a:buSzPct val="45000"/>
              <a:buFont typeface="Wingdings" pitchFamily="2" charset="2"/>
              <a:buChar char="v"/>
            </a:pPr>
            <a:r>
              <a:rPr lang="en-US" altLang="ja-JP" sz="20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Country Desk (pilot with Japan Desk)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GB" altLang="ja-JP" sz="2400" dirty="0" smtClean="0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2014: Provide technical assistance in reviewing LOI and establishing LSEZ as well as reviewing incentive package in comparison with those of ASEAN to support LOI revision. </a:t>
            </a:r>
            <a:endParaRPr lang="en-US" altLang="ja-JP" sz="2400" dirty="0" smtClean="0"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  <a:p>
            <a:pPr>
              <a:buClr>
                <a:srgbClr val="FF0000"/>
              </a:buClr>
              <a:buNone/>
            </a:pPr>
            <a:endParaRPr lang="en-US" altLang="ja-JP" sz="2400" dirty="0" smtClean="0"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altLang="ja-JP" sz="2400" dirty="0" smtClean="0"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0" descr="building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 bwMode="auto">
          <a:xfrm>
            <a:off x="0" y="0"/>
            <a:ext cx="990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562600"/>
            <a:ext cx="8991600" cy="971550"/>
          </a:xfrm>
        </p:spPr>
        <p:txBody>
          <a:bodyPr anchor="b"/>
          <a:lstStyle/>
          <a:p>
            <a:pPr eaLnBrk="1" hangingPunct="1">
              <a:defRPr/>
            </a:pP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52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Total Investments 2009-2014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447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US Dollar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0" y="1538287"/>
          <a:ext cx="9906000" cy="5319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115"/>
          <p:cNvGrpSpPr>
            <a:grpSpLocks/>
          </p:cNvGrpSpPr>
          <p:nvPr/>
        </p:nvGrpSpPr>
        <p:grpSpPr bwMode="auto">
          <a:xfrm>
            <a:off x="-76200" y="-33338"/>
            <a:ext cx="10040938" cy="6967538"/>
            <a:chOff x="-48" y="-21"/>
            <a:chExt cx="6325" cy="4389"/>
          </a:xfrm>
        </p:grpSpPr>
        <p:sp>
          <p:nvSpPr>
            <p:cNvPr id="35843" name="Text Box 2"/>
            <p:cNvSpPr txBox="1">
              <a:spLocks noChangeArrowheads="1"/>
            </p:cNvSpPr>
            <p:nvPr/>
          </p:nvSpPr>
          <p:spPr bwMode="auto">
            <a:xfrm>
              <a:off x="288" y="1344"/>
              <a:ext cx="5643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 smtClean="0">
                  <a:latin typeface="Times New Roman" pitchFamily="18" charset="0"/>
                  <a:cs typeface="Times New Roman" pitchFamily="18" charset="0"/>
                </a:rPr>
                <a:t>For more information</a:t>
              </a:r>
            </a:p>
            <a:p>
              <a:pPr algn="ctr"/>
              <a:r>
                <a:rPr lang="en-US" sz="4800" dirty="0" smtClean="0">
                  <a:latin typeface="Times New Roman" pitchFamily="18" charset="0"/>
                  <a:cs typeface="Times New Roman" pitchFamily="18" charset="0"/>
                </a:rPr>
                <a:t>Please visit us Or go to </a:t>
              </a:r>
            </a:p>
            <a:p>
              <a:pPr algn="ctr"/>
              <a:r>
                <a:rPr lang="en-US" sz="4800" b="1" dirty="0" smtClean="0">
                  <a:solidFill>
                    <a:srgbClr val="FF9900"/>
                  </a:solidFill>
                  <a:latin typeface="Times New Roman" pitchFamily="18" charset="0"/>
                  <a:cs typeface="Times New Roman" pitchFamily="18" charset="0"/>
                </a:rPr>
                <a:t>www.cambodiainvestment.gov.kh</a:t>
              </a:r>
              <a:endParaRPr lang="en-US" sz="48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5844" name="Picture 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5845" name="Text Box 4"/>
            <p:cNvSpPr txBox="1">
              <a:spLocks noChangeArrowheads="1"/>
            </p:cNvSpPr>
            <p:nvPr/>
          </p:nvSpPr>
          <p:spPr bwMode="auto">
            <a:xfrm>
              <a:off x="672" y="54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46" name="Text Box 5"/>
            <p:cNvSpPr txBox="1">
              <a:spLocks noChangeArrowheads="1"/>
            </p:cNvSpPr>
            <p:nvPr/>
          </p:nvSpPr>
          <p:spPr bwMode="auto">
            <a:xfrm>
              <a:off x="192" y="-21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pic>
          <p:nvPicPr>
            <p:cNvPr id="35847" name="Picture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48" name="Picture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6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49" name="Picture 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88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0" name="Picture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60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1" name="Picture 1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28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2" name="Picture 1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48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3" name="Picture 1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16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4" name="Picture 1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37" y="0"/>
              <a:ext cx="23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5" name="Picture 1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04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6" name="Picture 1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92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7" name="Picture 1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2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58" name="Picture 1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24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5859" name="Text Box 18"/>
            <p:cNvSpPr txBox="1">
              <a:spLocks noChangeArrowheads="1"/>
            </p:cNvSpPr>
            <p:nvPr/>
          </p:nvSpPr>
          <p:spPr bwMode="auto">
            <a:xfrm>
              <a:off x="1584" y="54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60" name="Text Box 19"/>
            <p:cNvSpPr txBox="1">
              <a:spLocks noChangeArrowheads="1"/>
            </p:cNvSpPr>
            <p:nvPr/>
          </p:nvSpPr>
          <p:spPr bwMode="auto">
            <a:xfrm>
              <a:off x="2496" y="57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61" name="Text Box 20"/>
            <p:cNvSpPr txBox="1">
              <a:spLocks noChangeArrowheads="1"/>
            </p:cNvSpPr>
            <p:nvPr/>
          </p:nvSpPr>
          <p:spPr bwMode="auto">
            <a:xfrm>
              <a:off x="1104" y="-10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862" name="Text Box 21"/>
            <p:cNvSpPr txBox="1">
              <a:spLocks noChangeArrowheads="1"/>
            </p:cNvSpPr>
            <p:nvPr/>
          </p:nvSpPr>
          <p:spPr bwMode="auto">
            <a:xfrm>
              <a:off x="-48" y="384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863" name="Text Box 22"/>
            <p:cNvSpPr txBox="1">
              <a:spLocks noChangeArrowheads="1"/>
            </p:cNvSpPr>
            <p:nvPr/>
          </p:nvSpPr>
          <p:spPr bwMode="auto">
            <a:xfrm>
              <a:off x="3840" y="-1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864" name="Text Box 23"/>
            <p:cNvSpPr txBox="1">
              <a:spLocks noChangeArrowheads="1"/>
            </p:cNvSpPr>
            <p:nvPr/>
          </p:nvSpPr>
          <p:spPr bwMode="auto">
            <a:xfrm>
              <a:off x="2939" y="-1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865" name="Text Box 24"/>
            <p:cNvSpPr txBox="1">
              <a:spLocks noChangeArrowheads="1"/>
            </p:cNvSpPr>
            <p:nvPr/>
          </p:nvSpPr>
          <p:spPr bwMode="auto">
            <a:xfrm>
              <a:off x="2016" y="-1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866" name="Text Box 25"/>
            <p:cNvSpPr txBox="1">
              <a:spLocks noChangeArrowheads="1"/>
            </p:cNvSpPr>
            <p:nvPr/>
          </p:nvSpPr>
          <p:spPr bwMode="auto">
            <a:xfrm>
              <a:off x="3408" y="57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67" name="Text Box 26"/>
            <p:cNvSpPr txBox="1">
              <a:spLocks noChangeArrowheads="1"/>
            </p:cNvSpPr>
            <p:nvPr/>
          </p:nvSpPr>
          <p:spPr bwMode="auto">
            <a:xfrm>
              <a:off x="4320" y="57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68" name="Text Box 27"/>
            <p:cNvSpPr txBox="1">
              <a:spLocks noChangeArrowheads="1"/>
            </p:cNvSpPr>
            <p:nvPr/>
          </p:nvSpPr>
          <p:spPr bwMode="auto">
            <a:xfrm>
              <a:off x="-48" y="192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69" name="Text Box 28"/>
            <p:cNvSpPr txBox="1">
              <a:spLocks noChangeArrowheads="1"/>
            </p:cNvSpPr>
            <p:nvPr/>
          </p:nvSpPr>
          <p:spPr bwMode="auto">
            <a:xfrm>
              <a:off x="672" y="4185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pic>
          <p:nvPicPr>
            <p:cNvPr id="35870" name="Picture 2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912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1" name="Picture 3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536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2" name="Picture 3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200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3" name="Picture 3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688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4" name="Picture 3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400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5" name="Picture 3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112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6" name="Picture 3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976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7" name="Picture 3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264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8" name="Picture 3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128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79" name="Picture 3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0" name="Picture 3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824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1" name="Picture 4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24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2" name="Picture 4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92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3" name="Picture 4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2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4" name="Picture 4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04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5" name="Picture 4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37" y="4128"/>
              <a:ext cx="23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6" name="Picture 4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72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7" name="Picture 4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16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8" name="Picture 4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48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89" name="Picture 4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124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0" name="Picture 4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3552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1" name="Picture 5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384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2" name="Picture 5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40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3" name="Picture 5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4" name="Picture 5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60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895" name="Picture 5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28" y="412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5896" name="Text Box 55"/>
            <p:cNvSpPr txBox="1">
              <a:spLocks noChangeArrowheads="1"/>
            </p:cNvSpPr>
            <p:nvPr/>
          </p:nvSpPr>
          <p:spPr bwMode="auto">
            <a:xfrm>
              <a:off x="-48" y="777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97" name="Text Box 56"/>
            <p:cNvSpPr txBox="1">
              <a:spLocks noChangeArrowheads="1"/>
            </p:cNvSpPr>
            <p:nvPr/>
          </p:nvSpPr>
          <p:spPr bwMode="auto">
            <a:xfrm>
              <a:off x="-48" y="1401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98" name="Text Box 57"/>
            <p:cNvSpPr txBox="1">
              <a:spLocks noChangeArrowheads="1"/>
            </p:cNvSpPr>
            <p:nvPr/>
          </p:nvSpPr>
          <p:spPr bwMode="auto">
            <a:xfrm>
              <a:off x="-48" y="2016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899" name="Text Box 58"/>
            <p:cNvSpPr txBox="1">
              <a:spLocks noChangeArrowheads="1"/>
            </p:cNvSpPr>
            <p:nvPr/>
          </p:nvSpPr>
          <p:spPr bwMode="auto">
            <a:xfrm>
              <a:off x="-48" y="100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0" name="Text Box 59"/>
            <p:cNvSpPr txBox="1">
              <a:spLocks noChangeArrowheads="1"/>
            </p:cNvSpPr>
            <p:nvPr/>
          </p:nvSpPr>
          <p:spPr bwMode="auto">
            <a:xfrm>
              <a:off x="-48" y="1632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1" name="Text Box 60"/>
            <p:cNvSpPr txBox="1">
              <a:spLocks noChangeArrowheads="1"/>
            </p:cNvSpPr>
            <p:nvPr/>
          </p:nvSpPr>
          <p:spPr bwMode="auto">
            <a:xfrm>
              <a:off x="-48" y="220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2" name="Text Box 61"/>
            <p:cNvSpPr txBox="1">
              <a:spLocks noChangeArrowheads="1"/>
            </p:cNvSpPr>
            <p:nvPr/>
          </p:nvSpPr>
          <p:spPr bwMode="auto">
            <a:xfrm>
              <a:off x="-48" y="2784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3" name="Text Box 62"/>
            <p:cNvSpPr txBox="1">
              <a:spLocks noChangeArrowheads="1"/>
            </p:cNvSpPr>
            <p:nvPr/>
          </p:nvSpPr>
          <p:spPr bwMode="auto">
            <a:xfrm>
              <a:off x="1104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4" name="Text Box 63"/>
            <p:cNvSpPr txBox="1">
              <a:spLocks noChangeArrowheads="1"/>
            </p:cNvSpPr>
            <p:nvPr/>
          </p:nvSpPr>
          <p:spPr bwMode="auto">
            <a:xfrm>
              <a:off x="192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5" name="Text Box 64"/>
            <p:cNvSpPr txBox="1">
              <a:spLocks noChangeArrowheads="1"/>
            </p:cNvSpPr>
            <p:nvPr/>
          </p:nvSpPr>
          <p:spPr bwMode="auto">
            <a:xfrm>
              <a:off x="1584" y="4185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06" name="Text Box 65"/>
            <p:cNvSpPr txBox="1">
              <a:spLocks noChangeArrowheads="1"/>
            </p:cNvSpPr>
            <p:nvPr/>
          </p:nvSpPr>
          <p:spPr bwMode="auto">
            <a:xfrm>
              <a:off x="2928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7" name="Text Box 66"/>
            <p:cNvSpPr txBox="1">
              <a:spLocks noChangeArrowheads="1"/>
            </p:cNvSpPr>
            <p:nvPr/>
          </p:nvSpPr>
          <p:spPr bwMode="auto">
            <a:xfrm>
              <a:off x="2016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8" name="Text Box 67"/>
            <p:cNvSpPr txBox="1">
              <a:spLocks noChangeArrowheads="1"/>
            </p:cNvSpPr>
            <p:nvPr/>
          </p:nvSpPr>
          <p:spPr bwMode="auto">
            <a:xfrm>
              <a:off x="5952" y="1344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09" name="Text Box 68"/>
            <p:cNvSpPr txBox="1">
              <a:spLocks noChangeArrowheads="1"/>
            </p:cNvSpPr>
            <p:nvPr/>
          </p:nvSpPr>
          <p:spPr bwMode="auto">
            <a:xfrm>
              <a:off x="5952" y="192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0" name="Text Box 69"/>
            <p:cNvSpPr txBox="1">
              <a:spLocks noChangeArrowheads="1"/>
            </p:cNvSpPr>
            <p:nvPr/>
          </p:nvSpPr>
          <p:spPr bwMode="auto">
            <a:xfrm>
              <a:off x="5952" y="2496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1" name="Text Box 70"/>
            <p:cNvSpPr txBox="1">
              <a:spLocks noChangeArrowheads="1"/>
            </p:cNvSpPr>
            <p:nvPr/>
          </p:nvSpPr>
          <p:spPr bwMode="auto">
            <a:xfrm>
              <a:off x="5952" y="3072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2" name="Text Box 71"/>
            <p:cNvSpPr txBox="1">
              <a:spLocks noChangeArrowheads="1"/>
            </p:cNvSpPr>
            <p:nvPr/>
          </p:nvSpPr>
          <p:spPr bwMode="auto">
            <a:xfrm>
              <a:off x="5952" y="364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3" name="Text Box 72"/>
            <p:cNvSpPr txBox="1">
              <a:spLocks noChangeArrowheads="1"/>
            </p:cNvSpPr>
            <p:nvPr/>
          </p:nvSpPr>
          <p:spPr bwMode="auto">
            <a:xfrm>
              <a:off x="5664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4" name="Text Box 73"/>
            <p:cNvSpPr txBox="1">
              <a:spLocks noChangeArrowheads="1"/>
            </p:cNvSpPr>
            <p:nvPr/>
          </p:nvSpPr>
          <p:spPr bwMode="auto">
            <a:xfrm>
              <a:off x="4752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5" name="Text Box 74"/>
            <p:cNvSpPr txBox="1">
              <a:spLocks noChangeArrowheads="1"/>
            </p:cNvSpPr>
            <p:nvPr/>
          </p:nvSpPr>
          <p:spPr bwMode="auto">
            <a:xfrm>
              <a:off x="3840" y="411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16" name="Text Box 75"/>
            <p:cNvSpPr txBox="1">
              <a:spLocks noChangeArrowheads="1"/>
            </p:cNvSpPr>
            <p:nvPr/>
          </p:nvSpPr>
          <p:spPr bwMode="auto">
            <a:xfrm>
              <a:off x="5987" y="576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17" name="Text Box 76"/>
            <p:cNvSpPr txBox="1">
              <a:spLocks noChangeArrowheads="1"/>
            </p:cNvSpPr>
            <p:nvPr/>
          </p:nvSpPr>
          <p:spPr bwMode="auto">
            <a:xfrm>
              <a:off x="5987" y="1152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18" name="Text Box 77"/>
            <p:cNvSpPr txBox="1">
              <a:spLocks noChangeArrowheads="1"/>
            </p:cNvSpPr>
            <p:nvPr/>
          </p:nvSpPr>
          <p:spPr bwMode="auto">
            <a:xfrm>
              <a:off x="5233" y="4185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19" name="Text Box 78"/>
            <p:cNvSpPr txBox="1">
              <a:spLocks noChangeArrowheads="1"/>
            </p:cNvSpPr>
            <p:nvPr/>
          </p:nvSpPr>
          <p:spPr bwMode="auto">
            <a:xfrm>
              <a:off x="4320" y="4185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0" name="Text Box 79"/>
            <p:cNvSpPr txBox="1">
              <a:spLocks noChangeArrowheads="1"/>
            </p:cNvSpPr>
            <p:nvPr/>
          </p:nvSpPr>
          <p:spPr bwMode="auto">
            <a:xfrm>
              <a:off x="3408" y="4185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1" name="Text Box 80"/>
            <p:cNvSpPr txBox="1">
              <a:spLocks noChangeArrowheads="1"/>
            </p:cNvSpPr>
            <p:nvPr/>
          </p:nvSpPr>
          <p:spPr bwMode="auto">
            <a:xfrm>
              <a:off x="2496" y="4185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2" name="Text Box 81"/>
            <p:cNvSpPr txBox="1">
              <a:spLocks noChangeArrowheads="1"/>
            </p:cNvSpPr>
            <p:nvPr/>
          </p:nvSpPr>
          <p:spPr bwMode="auto">
            <a:xfrm>
              <a:off x="-48" y="4032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3" name="Text Box 82"/>
            <p:cNvSpPr txBox="1">
              <a:spLocks noChangeArrowheads="1"/>
            </p:cNvSpPr>
            <p:nvPr/>
          </p:nvSpPr>
          <p:spPr bwMode="auto">
            <a:xfrm>
              <a:off x="5987" y="1728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4" name="Text Box 83"/>
            <p:cNvSpPr txBox="1">
              <a:spLocks noChangeArrowheads="1"/>
            </p:cNvSpPr>
            <p:nvPr/>
          </p:nvSpPr>
          <p:spPr bwMode="auto">
            <a:xfrm>
              <a:off x="5987" y="2304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5" name="Text Box 84"/>
            <p:cNvSpPr txBox="1">
              <a:spLocks noChangeArrowheads="1"/>
            </p:cNvSpPr>
            <p:nvPr/>
          </p:nvSpPr>
          <p:spPr bwMode="auto">
            <a:xfrm>
              <a:off x="5987" y="2880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6" name="Text Box 85"/>
            <p:cNvSpPr txBox="1">
              <a:spLocks noChangeArrowheads="1"/>
            </p:cNvSpPr>
            <p:nvPr/>
          </p:nvSpPr>
          <p:spPr bwMode="auto">
            <a:xfrm>
              <a:off x="5987" y="3456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27" name="Text Box 86"/>
            <p:cNvSpPr txBox="1">
              <a:spLocks noChangeArrowheads="1"/>
            </p:cNvSpPr>
            <p:nvPr/>
          </p:nvSpPr>
          <p:spPr bwMode="auto">
            <a:xfrm>
              <a:off x="5987" y="4032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pic>
          <p:nvPicPr>
            <p:cNvPr id="35928" name="Picture 8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1536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29" name="Picture 8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1824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0" name="Picture 8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2112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1" name="Picture 9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240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2" name="Picture 9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2688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3" name="Picture 9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2976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4" name="Picture 9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3264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5" name="Picture 9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552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6" name="Picture 9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840"/>
              <a:ext cx="24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7" name="Picture 9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72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8" name="Picture 9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40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39" name="Picture 9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40" name="Picture 9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384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41" name="Picture 10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672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942" name="Picture 10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" y="960"/>
              <a:ext cx="24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5943" name="Text Box 102"/>
            <p:cNvSpPr txBox="1">
              <a:spLocks noChangeArrowheads="1"/>
            </p:cNvSpPr>
            <p:nvPr/>
          </p:nvSpPr>
          <p:spPr bwMode="auto">
            <a:xfrm>
              <a:off x="-48" y="336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44" name="Text Box 103"/>
            <p:cNvSpPr txBox="1">
              <a:spLocks noChangeArrowheads="1"/>
            </p:cNvSpPr>
            <p:nvPr/>
          </p:nvSpPr>
          <p:spPr bwMode="auto">
            <a:xfrm>
              <a:off x="5664" y="-1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45" name="Text Box 104"/>
            <p:cNvSpPr txBox="1">
              <a:spLocks noChangeArrowheads="1"/>
            </p:cNvSpPr>
            <p:nvPr/>
          </p:nvSpPr>
          <p:spPr bwMode="auto">
            <a:xfrm>
              <a:off x="4752" y="-10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46" name="Text Box 105"/>
            <p:cNvSpPr txBox="1">
              <a:spLocks noChangeArrowheads="1"/>
            </p:cNvSpPr>
            <p:nvPr/>
          </p:nvSpPr>
          <p:spPr bwMode="auto">
            <a:xfrm>
              <a:off x="5952" y="144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47" name="Text Box 106"/>
            <p:cNvSpPr txBox="1">
              <a:spLocks noChangeArrowheads="1"/>
            </p:cNvSpPr>
            <p:nvPr/>
          </p:nvSpPr>
          <p:spPr bwMode="auto">
            <a:xfrm>
              <a:off x="5952" y="768"/>
              <a:ext cx="3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Limon S1" pitchFamily="2" charset="0"/>
                </a:rPr>
                <a:t>k&gt;G&gt;k</a:t>
              </a:r>
            </a:p>
          </p:txBody>
        </p:sp>
        <p:sp>
          <p:nvSpPr>
            <p:cNvPr id="35948" name="Text Box 107"/>
            <p:cNvSpPr txBox="1">
              <a:spLocks noChangeArrowheads="1"/>
            </p:cNvSpPr>
            <p:nvPr/>
          </p:nvSpPr>
          <p:spPr bwMode="auto">
            <a:xfrm>
              <a:off x="-48" y="2592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49" name="Text Box 108"/>
            <p:cNvSpPr txBox="1">
              <a:spLocks noChangeArrowheads="1"/>
            </p:cNvSpPr>
            <p:nvPr/>
          </p:nvSpPr>
          <p:spPr bwMode="auto">
            <a:xfrm>
              <a:off x="-48" y="3168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50" name="Text Box 109"/>
            <p:cNvSpPr txBox="1">
              <a:spLocks noChangeArrowheads="1"/>
            </p:cNvSpPr>
            <p:nvPr/>
          </p:nvSpPr>
          <p:spPr bwMode="auto">
            <a:xfrm>
              <a:off x="-48" y="3744"/>
              <a:ext cx="25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</a:p>
          </p:txBody>
        </p:sp>
        <p:sp>
          <p:nvSpPr>
            <p:cNvPr id="35951" name="Text Box 110"/>
            <p:cNvSpPr txBox="1">
              <a:spLocks noChangeArrowheads="1"/>
            </p:cNvSpPr>
            <p:nvPr/>
          </p:nvSpPr>
          <p:spPr bwMode="auto">
            <a:xfrm>
              <a:off x="5233" y="57"/>
              <a:ext cx="25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/>
                <a:t>CDC</a:t>
              </a:r>
              <a:endParaRPr lang="en-US"/>
            </a:p>
          </p:txBody>
        </p:sp>
        <p:sp>
          <p:nvSpPr>
            <p:cNvPr id="35952" name="Line 111"/>
            <p:cNvSpPr>
              <a:spLocks noChangeShapeType="1"/>
            </p:cNvSpPr>
            <p:nvPr/>
          </p:nvSpPr>
          <p:spPr bwMode="auto">
            <a:xfrm flipV="1">
              <a:off x="288" y="240"/>
              <a:ext cx="56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953" name="Line 112"/>
            <p:cNvSpPr>
              <a:spLocks noChangeShapeType="1"/>
            </p:cNvSpPr>
            <p:nvPr/>
          </p:nvSpPr>
          <p:spPr bwMode="auto">
            <a:xfrm>
              <a:off x="288" y="240"/>
              <a:ext cx="0" cy="38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954" name="Line 113"/>
            <p:cNvSpPr>
              <a:spLocks noChangeShapeType="1"/>
            </p:cNvSpPr>
            <p:nvPr/>
          </p:nvSpPr>
          <p:spPr bwMode="auto">
            <a:xfrm>
              <a:off x="288" y="4080"/>
              <a:ext cx="5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955" name="Line 114"/>
            <p:cNvSpPr>
              <a:spLocks noChangeShapeType="1"/>
            </p:cNvSpPr>
            <p:nvPr/>
          </p:nvSpPr>
          <p:spPr bwMode="auto">
            <a:xfrm flipH="1" flipV="1">
              <a:off x="5952" y="240"/>
              <a:ext cx="0" cy="38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Investments Inside/Outside SEZ </a:t>
            </a:r>
            <a:br>
              <a:rPr lang="en-GB" sz="4000" dirty="0" smtClean="0"/>
            </a:br>
            <a:r>
              <a:rPr lang="en-GB" sz="4000" dirty="0" smtClean="0"/>
              <a:t>2009-2014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US Dollar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0" y="1676400"/>
          <a:ext cx="9906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Local/Foreign Investments </a:t>
            </a:r>
            <a:br>
              <a:rPr lang="en-GB" dirty="0" smtClean="0"/>
            </a:br>
            <a:r>
              <a:rPr lang="en-GB" sz="4000" dirty="0" smtClean="0"/>
              <a:t>2009-2014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0" y="1371600"/>
          <a:ext cx="9906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915400" cy="1143000"/>
          </a:xfrm>
        </p:spPr>
        <p:txBody>
          <a:bodyPr/>
          <a:lstStyle/>
          <a:p>
            <a:r>
              <a:rPr lang="en-GB" dirty="0" smtClean="0">
                <a:effectLst/>
              </a:rPr>
              <a:t>Investments by Sector 2011-2014</a:t>
            </a:r>
            <a:endParaRPr lang="en-US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14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US Dollar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0" y="1371600"/>
          <a:ext cx="9906000" cy="5486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915400" cy="1143000"/>
          </a:xfrm>
        </p:spPr>
        <p:txBody>
          <a:bodyPr/>
          <a:lstStyle/>
          <a:p>
            <a:r>
              <a:rPr lang="en-US" altLang="ja-JP" sz="4000" dirty="0" smtClean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Investments in Cambodia 2009-2014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2297980"/>
              </p:ext>
            </p:extLst>
          </p:nvPr>
        </p:nvGraphicFramePr>
        <p:xfrm>
          <a:off x="76200" y="941218"/>
          <a:ext cx="9829800" cy="5840582"/>
        </p:xfrm>
        <a:graphic>
          <a:graphicData uri="http://schemas.openxmlformats.org/drawingml/2006/table">
            <a:tbl>
              <a:tblPr/>
              <a:tblGrid>
                <a:gridCol w="595312"/>
                <a:gridCol w="819150"/>
                <a:gridCol w="669925"/>
                <a:gridCol w="966788"/>
                <a:gridCol w="669925"/>
                <a:gridCol w="819150"/>
                <a:gridCol w="595312"/>
                <a:gridCol w="893763"/>
                <a:gridCol w="669925"/>
                <a:gridCol w="819150"/>
                <a:gridCol w="669925"/>
                <a:gridCol w="803275"/>
                <a:gridCol w="838200"/>
              </a:tblGrid>
              <a:tr h="34462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Jan-Apr 2014</a:t>
                      </a:r>
                      <a:endParaRPr kumimoji="0" lang="en-US" altLang="ja-JP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79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$6,309,435,594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$3,029,497,634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$7,984,908,645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$2,965,537,652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$4,962,206,299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$633,686,775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9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Country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60.81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Korea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35.10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U.K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30.93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42.08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68.80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14.93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28.73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29.76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20.69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15.68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Vietnam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5.58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Cambodia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14.91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22.05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Korea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9.89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Vietnam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6.10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Korea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Singapore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4.81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Malaysia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8.53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Vietnam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8.65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Japan</a:t>
                      </a:r>
                      <a:endParaRPr kumimoji="0" lang="en-US" altLang="ja-JP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9.15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Thailand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4.37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Japan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Russia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3.84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Vietnam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5.23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Malaysia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3.03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Malaysia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6.04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Korea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1.76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Singapore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Thailand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3.53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Portugal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Korea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2.10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Thailand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4.53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Japan</a:t>
                      </a:r>
                      <a:endParaRPr kumimoji="0" lang="en-US" altLang="ja-JP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1.59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Thailand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Korea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2.89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U.S.A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Vietnam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2.89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Malaysia</a:t>
                      </a:r>
                      <a:endParaRPr kumimoji="0" lang="en-US" altLang="ja-JP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1.04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India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Singapore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Japan</a:t>
                      </a:r>
                      <a:endParaRPr kumimoji="0" lang="en-US" altLang="ja-JP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Singapore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2.59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Singapore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1.03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Malaysia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Denmark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0.31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U.K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0.51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UK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0.43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Vietnam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Japan</a:t>
                      </a:r>
                      <a:endParaRPr kumimoji="0" lang="en-US" altLang="ja-JP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Japan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Singapore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U.S.A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France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1.21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Others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0.96</a:t>
                      </a: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Other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0.37%</a:t>
                      </a:r>
                    </a:p>
                    <a:p>
                      <a:endParaRPr lang="en-US" sz="1400" dirty="0"/>
                    </a:p>
                  </a:txBody>
                  <a:tcPr marL="10319" marR="10319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915400" cy="1143000"/>
          </a:xfrm>
        </p:spPr>
        <p:txBody>
          <a:bodyPr/>
          <a:lstStyle/>
          <a:p>
            <a:r>
              <a:rPr lang="en-US" sz="4000" dirty="0" smtClean="0"/>
              <a:t>Bilateral Investment Treaties (BITs)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16523" y="1981200"/>
            <a:ext cx="2731477" cy="4419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Australia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Austria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GB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Belarus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China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Croatia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Cuba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Czech 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France 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Germany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Indonesia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Japan (14/06/ 2007)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Kuwait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Lao PDR</a:t>
            </a: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cs typeface="+mn-cs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cs typeface="+mn-cs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cs typeface="+mn-cs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802923" y="1981200"/>
            <a:ext cx="3417277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GB" sz="2300" noProof="0" dirty="0" smtClean="0">
                <a:latin typeface="+mn-lt"/>
                <a:cs typeface="Times New Roman" pitchFamily="18" charset="0"/>
              </a:rPr>
              <a:t>Azerbaijan</a:t>
            </a: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GB" sz="2300" noProof="0" dirty="0" smtClean="0">
                <a:cs typeface="Times New Roman" pitchFamily="18" charset="0"/>
              </a:rPr>
              <a:t>Egypt</a:t>
            </a: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Great Britain &amp; Northern Ireland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Hungary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Iran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Libya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GB" sz="2300" dirty="0" smtClean="0">
                <a:latin typeface="+mn-lt"/>
                <a:cs typeface="Times New Roman" pitchFamily="18" charset="0"/>
              </a:rPr>
              <a:t>Macedonia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Myanmar</a:t>
            </a: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US" sz="2300" dirty="0" smtClean="0">
                <a:cs typeface="Times New Roman" pitchFamily="18" charset="0"/>
              </a:rPr>
              <a:t>Algeria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Bangladesh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US" sz="2300" dirty="0" smtClean="0">
                <a:cs typeface="Times New Roman" pitchFamily="18" charset="0"/>
              </a:rPr>
              <a:t>Bulgaria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Malta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Turkey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Russia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GB" sz="2300" dirty="0" smtClean="0">
                <a:latin typeface="+mn-lt"/>
                <a:cs typeface="Times New Roman" pitchFamily="18" charset="0"/>
              </a:rPr>
              <a:t>Israel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Qatar</a:t>
            </a:r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300" dirty="0" smtClean="0">
                <a:cs typeface="Times New Roman" pitchFamily="18" charset="0"/>
              </a:rPr>
              <a:t>Belgium-Luxembourg Economic Union</a:t>
            </a:r>
          </a:p>
          <a:p>
            <a:pPr marL="609600" lvl="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kumimoji="0" lang="en-GB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Ukraine</a:t>
            </a: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r>
              <a:rPr lang="en-US" sz="2300" dirty="0" smtClean="0">
                <a:cs typeface="Times New Roman" pitchFamily="18" charset="0"/>
              </a:rPr>
              <a:t>USA</a:t>
            </a: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AutoNum type="arabicPeriod"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04800" y="1371600"/>
            <a:ext cx="4876800" cy="533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Signed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 BITs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5867400" y="1371600"/>
            <a:ext cx="3200400" cy="53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Under </a:t>
            </a:r>
            <a:r>
              <a:rPr lang="en-US" sz="2000" dirty="0" smtClean="0">
                <a:ea typeface="+mj-ea"/>
                <a:cs typeface="Times New Roman" pitchFamily="18" charset="0"/>
              </a:rPr>
              <a:t>negotiation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667000" y="1981200"/>
            <a:ext cx="2836985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 startAt="14"/>
              <a:defRPr/>
            </a:pPr>
            <a:r>
              <a:rPr lang="en-US" dirty="0"/>
              <a:t> </a:t>
            </a:r>
            <a:r>
              <a:rPr lang="en-US" dirty="0">
                <a:cs typeface="Times New Roman" pitchFamily="18" charset="0"/>
              </a:rPr>
              <a:t>Malaysia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Netherlands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N. Korea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OPEC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Pakistan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Philippine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ROK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Singapore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Switzerland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Thailand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USA (OPIC)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 startAt="14"/>
              <a:defRPr/>
            </a:pPr>
            <a:r>
              <a:rPr lang="en-US" dirty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Vietnam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915400" cy="1143000"/>
          </a:xfrm>
        </p:spPr>
        <p:txBody>
          <a:bodyPr/>
          <a:lstStyle/>
          <a:p>
            <a:r>
              <a:rPr lang="en-GB" dirty="0" smtClean="0"/>
              <a:t>Japanese Investments 1994-2014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52400" y="1066800"/>
          <a:ext cx="9601199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600" y="10668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US Dollar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915400" cy="1143000"/>
          </a:xfrm>
        </p:spPr>
        <p:txBody>
          <a:bodyPr/>
          <a:lstStyle/>
          <a:p>
            <a:r>
              <a:rPr lang="en-GB" dirty="0" smtClean="0"/>
              <a:t>Japanese Investments 1994-2014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0939529"/>
              </p:ext>
            </p:extLst>
          </p:nvPr>
        </p:nvGraphicFramePr>
        <p:xfrm>
          <a:off x="0" y="1227666"/>
          <a:ext cx="9906000" cy="5630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0823"/>
                <a:gridCol w="3745967"/>
                <a:gridCol w="3829210"/>
              </a:tblGrid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Year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Number of Projects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Investment Capital (USD)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1994-2010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173,638,280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2011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66,151,590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2012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271,329,044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2013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78,827,444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Jan-Apr 2014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35,068,334</a:t>
                      </a:r>
                      <a:endParaRPr lang="en-US" dirty="0"/>
                    </a:p>
                  </a:txBody>
                  <a:tcPr anchor="ctr"/>
                </a:tc>
              </a:tr>
              <a:tr h="804333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/>
                        <a:t>Total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/>
                        <a:t>83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b="1" dirty="0" smtClean="0"/>
                        <a:t>625,014,692</a:t>
                      </a:r>
                      <a:endParaRPr lang="en-US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4614</TotalTime>
  <Pages>56</Pages>
  <Words>1122</Words>
  <Application>Microsoft Office PowerPoint</Application>
  <PresentationFormat>A4 Paper (210x297 mm)</PresentationFormat>
  <Paragraphs>536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Total Investments 2009-2014</vt:lpstr>
      <vt:lpstr>Investments Inside/Outside SEZ  2009-2014</vt:lpstr>
      <vt:lpstr>Local/Foreign Investments  2009-2014</vt:lpstr>
      <vt:lpstr>Investments by Sector 2011-2014</vt:lpstr>
      <vt:lpstr>Investments in Cambodia 2009-2014</vt:lpstr>
      <vt:lpstr>Bilateral Investment Treaties (BITs)</vt:lpstr>
      <vt:lpstr>Japanese Investments 1994-2014</vt:lpstr>
      <vt:lpstr>Japanese Investments 1994-2014</vt:lpstr>
      <vt:lpstr>Selected Japanese Investments  Outside SEZ</vt:lpstr>
      <vt:lpstr>Selected Japanese Investments  Inside SEZ</vt:lpstr>
      <vt:lpstr>Selected Japanese Investments  Inside SEZ (Cont)</vt:lpstr>
      <vt:lpstr>Cooperation under  ASEAN-JAPAN Centre (2009-2014)</vt:lpstr>
      <vt:lpstr>Cooperation with Ministry of Economy, Trade, and Industry (METI)</vt:lpstr>
      <vt:lpstr>Partnership with Keidanren</vt:lpstr>
      <vt:lpstr>Relationship with Japan-Mekong Business Cooperation Committee</vt:lpstr>
      <vt:lpstr>Japan’s Contribution to Enhance Investment Climate in Cambodia</vt:lpstr>
      <vt:lpstr>Japan’s Contribution to Enhance Investment Climate in Cambodia</vt:lpstr>
      <vt:lpstr>Thank you </vt:lpstr>
      <vt:lpstr>Slide 20</vt:lpstr>
    </vt:vector>
  </TitlesOfParts>
  <Company>CDC/CIB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Presentation</dc:title>
  <dc:subject>Investment Opportunities in Cambodia</dc:subject>
  <dc:creator>SUON SOPHAL</dc:creator>
  <cp:lastModifiedBy>kong.yada</cp:lastModifiedBy>
  <cp:revision>1991</cp:revision>
  <cp:lastPrinted>2000-01-18T02:01:26Z</cp:lastPrinted>
  <dcterms:created xsi:type="dcterms:W3CDTF">1995-05-28T16:26:58Z</dcterms:created>
  <dcterms:modified xsi:type="dcterms:W3CDTF">2014-06-11T09:34:13Z</dcterms:modified>
</cp:coreProperties>
</file>